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95" r:id="rId6"/>
    <p:sldId id="297" r:id="rId7"/>
    <p:sldId id="258" r:id="rId8"/>
    <p:sldId id="259" r:id="rId9"/>
    <p:sldId id="281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0" r:id="rId28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BAF4C5-618D-4899-A97A-C4F89E6B906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1FB73-5A25-4C0B-B9E3-675E1152682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CADB6-00FD-4FC8-AC52-0CA9701FD931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508FE-E7ED-4E1D-A30A-01179F9993E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AEC8C3B-826B-469E-B5DC-0526310F1F86}" type="slidenum">
              <a:t>‹#›</a:t>
            </a:fld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479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64F78-72D6-4F74-8CAC-D70285BD52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D9062-2D79-4912-BB64-C70DBE03636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non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5B7113D-8F49-4E4F-951E-DA3E6465EDE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9E8B1-7963-492F-ABE1-D815968A02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A81DD-D3A5-4E53-991C-2EE3E4ABC4A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120FB-21C4-4BC0-A9D7-2ECEC0A3B2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26F5B9B-9710-4FF1-BA31-1F87130C02E0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38614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none" sz="2000" b="0" i="0" u="none" strike="noStrike" kern="1200">
        <a:ln>
          <a:noFill/>
        </a:ln>
        <a:latin typeface="Arimo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E85CC-E791-472B-9D44-DA7A6BA640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6ED955-383E-45B1-B299-E1CAEDF847F9}" type="slidenum">
              <a:t>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85E929-7507-474D-8219-B79FE20C6D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642CB-C7D8-41EE-9F45-4F95DEADBB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1FEFB-54DC-458A-A772-58CDE8D26F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4F0B78-ACDE-44D3-85D6-5C64D7F7F886}" type="slidenum">
              <a:t>13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AA707-A46D-421D-9D00-DE7FCA3A15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806AF-0223-4B57-B45E-233FCD6586A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9ACBF71-129E-42A7-9A31-AAFE1D6C1C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15754B0-A1C4-4CCF-BC57-2E6257ED666C}" type="slidenum">
              <a:t>14</a:t>
            </a:fld>
            <a:endParaRPr lang="en-non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F45D53D-7A06-416D-91A8-6BA75114BCD0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BA6F0AB-367C-4465-AC51-0DFA2B72D5AE}" type="slidenum">
              <a:t>14</a:t>
            </a:fld>
            <a:endParaRPr lang="en-non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nos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B38F6FD7-2EE6-45B4-820F-50A82247B6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F91CC319-B372-4C74-8235-699BA5F7E5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040"/>
            <a:ext cx="5486040" cy="4114440"/>
          </a:xfrm>
        </p:spPr>
        <p:txBody>
          <a:bodyPr wrap="square" anchor="t" anchorCtr="0">
            <a:noAutofit/>
          </a:bodyPr>
          <a:lstStyle/>
          <a:p>
            <a:endParaRPr lang="en-none" sz="281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20225-4135-4B4C-9160-246D717CDE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A23AF9-98A2-4671-A875-E113F4A70006}" type="slidenum">
              <a:t>15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3BA4D-195E-40ED-8C0B-43B52DF37F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49027-08DA-428C-82AD-377F3561E0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A524F-379E-458C-AF01-886C898EB2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C8B451C-E1E8-46E1-A7E6-7E81C0BEF47C}" type="slidenum">
              <a:t>16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6CE91-37E1-4A95-80EC-8C74DD2B22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C965E-D280-4905-9C46-57F18E92F9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26B7A-EAA9-45A4-947C-9594401039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CBFA7D3-85BD-4BEB-88DC-9BEFD18540E1}" type="slidenum">
              <a:t>17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2966F-48CE-432E-9376-BBD30D75078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4AEA9B-5683-4A05-854F-56520D1CF4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561F3-F11A-43D2-8AE9-73FB998A766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974871-A3DD-4EF7-B2BF-1D2A54DC8A1F}" type="slidenum">
              <a:t>18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CFC7B-8E29-4027-AB29-AC3AC97663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899B3-A98D-4D7A-8BBC-BFAB0B2772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17A3D-DD2A-4608-96C7-8F4B599F3F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EAC661-5C24-4994-883B-FF6FDE029BEE}" type="slidenum">
              <a:t>19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6C265-9B6F-47EF-A080-7D40229D25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628E4-4B55-4DB3-B2B2-E552C5F42D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F7560-4D09-416A-9CC9-243565B20B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7F0BD7-F238-48D7-B104-BB023495E5B5}" type="slidenum">
              <a:t>20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C1354F-85FA-44DD-813D-9670678ED0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167C37-75A7-45F7-AB9F-E301F51D2A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8B943-5DC6-4951-9ECB-0156ACA6A34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576734-0A5A-4C95-8155-2DA7D026A14C}" type="slidenum">
              <a:t>21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B40F31-5E51-4A81-A79C-9675472CDC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1136AD-DDF2-4D8E-96D0-9A1F44A4C8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054D4-5900-4066-A02C-8E87CCBAE4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FE4B0D7-D251-49B7-A967-3AD63DE01A06}" type="slidenum">
              <a:t>22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A60F5-D6EA-4BA3-9595-9F1CA1FD2B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1D8DF-1F05-4F6D-886E-A4960823E0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D5BA6-3915-4C7E-9912-EC145B51A57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5703CC-1080-4930-8773-03F9FDA49AE8}" type="slidenum">
              <a:t>2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48CFD-0D17-40D8-B4F0-5D3922E91D0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3B862-CF95-4997-A24D-E5CB7BB2FE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8CBA8-13DB-4D56-AE2C-632252953A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7E224D-E60B-44B0-9759-99E47E91B493}" type="slidenum">
              <a:t>23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27B8E-6608-4F56-A472-45B8BB65E3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1A0293-FA5F-4B0F-9643-F213AFCC49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BBCAE-E40F-4084-82EB-4364DD74D5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AFEEF5D-A249-4D95-BB03-C1E6DFD80A4A}" type="slidenum">
              <a:t>24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FEA5C-0BE8-4AA9-9F39-35655AA801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E9C64-A728-46FE-A9BD-1A0197C9DD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4CC1A-5BEC-429C-8E35-6A4564EAC0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AD3827D-1DB0-4028-8B96-387DDCA43F5A}" type="slidenum">
              <a:t>25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C9A6D-978E-44D3-A418-4DE9CB42752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1138F-5B48-4C4F-A8BB-5DA0062007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30182-EFD6-45C2-BA7F-4C14F45BC1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1637D3-8121-4AA4-8FBB-9DF0D1E3F12B}" type="slidenum">
              <a:t>5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3D178-927F-4579-B597-B402AFEB46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A7D86-185D-489C-87E9-10D11469C1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65998-E744-49C5-8C11-41F33B7AFE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A860F9-8700-4E45-91AE-F70B23C56DB1}" type="slidenum">
              <a:t>6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1816C-21FD-4612-A4DA-39AD9C64FD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99AB4-D31F-4EAC-BC08-067B147F13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157F9-D252-439A-A1BD-2E182D4BC3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6CD343-5FA8-4766-AE1C-E577CCD616B4}" type="slidenum">
              <a:t>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82D37-6507-4742-BE05-02B47CCB7A5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CCF753-F3EF-4D60-8718-D3D282169B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D2F06-11FC-4F9A-82A9-32BE2F32A1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7DCAC8E-9720-484E-983A-8DF2D6FE9240}" type="slidenum">
              <a:t>9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3411A-8AD2-4220-B08C-A032C052C71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4420C-7FE7-49F8-8202-85365DAC3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80203-3174-4B4F-B436-4E2045DE05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FD28E3-C253-4E47-BF21-E89136697602}" type="slidenum">
              <a:t>10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0DE5E-6EE5-4537-B049-78910372AA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93F15-ADD2-4909-BD7D-BBF65E996F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58D95-19EE-475B-BAAD-3CA5BA429F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337F918-1DD0-44F8-81DC-02F35529BE3D}" type="slidenum">
              <a:t>11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550FA-E701-4FAC-9766-C2A1472404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3E8C6-09FE-4AB4-BFF5-A7FC1CA7E0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6C28C9D-A188-4ABE-BC86-4B2D6A5A03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10FEDBC-5AB0-419F-8637-23BBB7EEB29F}" type="slidenum">
              <a:t>12</a:t>
            </a:fld>
            <a:endParaRPr lang="en-none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BAEED23-2C5A-4DAE-8C59-2CA5569F92A6}"/>
              </a:ext>
            </a:extLst>
          </p:cNvPr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fld id="{5B1B4503-E3B6-4C37-A6CB-AE1DAB526135}" type="slidenum">
              <a:t>12</a:t>
            </a:fld>
            <a:endParaRPr lang="en-none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nos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C7BA94F6-3788-457C-ADB6-991895E045D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0186621E-EC28-413D-B659-34FC530D5A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wrap="square" anchor="t" anchorCtr="0">
            <a:noAutofit/>
          </a:bodyPr>
          <a:lstStyle/>
          <a:p>
            <a:endParaRPr lang="en-none" sz="2810">
              <a:latin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472B-4319-405A-803B-DDA6E43B9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B52E2-3736-457B-B9D1-4520E8662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514F4-81B3-47AE-9ED7-32FEFD35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1EBA4-1FB0-47EA-9AB1-9B66F7E5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DA79-6E59-4884-B5DE-141255E2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5C82D2-82A1-4B8F-AD63-AC7BD9AA7D60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49507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85AC-66F8-49AE-8D95-8EC58F71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335D0-2317-4298-9C37-8157CC758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9079F-3114-4ABC-B77D-FDBB422D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4FB0A-2776-4EA6-94D4-C6D4D40C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DE37-1C5B-48B9-9073-656B6B7E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087163-60F0-47BB-943C-85CD0709C753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189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A5F25-5CF2-4C4A-9D9A-941474CD2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B601D-C4B3-4C33-A415-3F9AF3BF3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AF5B7-A50E-4655-A24D-98049530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BD74A-39E4-4461-B5F5-88357BD4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1A8E-35D3-4FA7-A3F4-F42600F6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4D5879-BCE9-4047-BA13-0A9A6EA6FBAC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322524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0756-FF0E-41F0-B730-AB424C150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ADBB8-743F-41E2-8417-7C1891B9F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521F3-BFED-4E83-9FFB-7C60B64B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2615-00D4-4A6C-8E3B-2334B76B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B5206-2971-4FE5-B075-ADF022BC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4B89A1-3169-4F88-911D-4501E07D7F70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58388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D4F8-6A16-4A29-89D9-395C35CC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6C76-82F9-4C99-9A8F-36C030428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F27D1-C804-42E5-8E4C-37246452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0C25-4F74-4AB3-A935-B89FFC08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AF001-1CC0-4A70-80E4-E2B3C643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1F003F-4D2B-45ED-856F-D6365D4C58CF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99080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BE2D-B342-46C2-B268-0FF8EF07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94257-BE34-4231-B578-2429F48AD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2ABA-0F39-4BE4-9957-20216829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D2C82-3FC6-423A-A7BA-05C39BE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63AD-A035-40E4-A453-A24E5BE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9BEE7D-1318-40C5-81DC-D3212A9B2320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24269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D50C-6FC3-4A47-AC5C-85ACE88E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F19B-0F1E-4A79-B1C5-A8442313A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B1642-6CC4-4A24-B205-24DC310A6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13A97-A4C5-4C86-A00D-66784F58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B68C7-A57E-47C0-A085-479CC61A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355D3-C7A4-4F19-9B5D-8F4B9D56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118B22-7DBF-4E36-BCEF-D031C0D0377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22094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D033-51B2-4444-BB50-E7A3AAD7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E6AB5-00D3-464E-933C-63F29A21A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66F81-85FA-460E-A9C2-C28764CCB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6C752-795E-4388-B9C5-78BA66BF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9DBF5-6A94-4D07-8127-7C3864AF7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B36B4-C7C6-4A91-BDA9-93CCE14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B0B83-28D2-47F3-9762-649A97FE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80C62-4FD8-4B9B-B9EA-CFBF1C9B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A8C4C1-3E68-4B56-928A-A73FC5D9FF2F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30407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F969-AC1A-4A9A-A841-17A66BE6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2D4F4-66E4-47A2-B834-C2710FC9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F9BB9-AE9E-4CE8-B936-EDFD4EF8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95729-5BC9-42AB-ABC0-38EECFCD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C0AD05-85C9-48EF-A4BD-7636D1F58EA3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19787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B0ABE-07B7-428F-930B-555A8B63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E3E7A-72B3-4775-91C7-CF5BFD12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5FF8A-93E5-46AA-A3C7-1A0D7E86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C21EA9-B242-4F9B-A816-99D84B55B7C6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79587384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4B5B-6653-4930-8CBB-C84D5CDD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C921-FB08-47C7-86C3-6303EDEFF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47C18-9B52-4E17-8AA1-92FB6DF91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C1B00-36D0-4B37-9EE1-CDA2C528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4D719-0AC2-4EA1-8851-7C7A9B43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BD05E-A8C5-4816-B484-5D11ECA9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A9969E-FE00-43E8-9BEC-1EAA951CFB75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4939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5DBE-316F-4C78-BE7F-BDB91F02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35B6-38CB-4521-874E-45DDC63E1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8E0E-4FDD-43F2-ACC8-E3FF1F7C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F26E-0D2B-4EB7-9558-8F72A1A3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91BD-9534-43DC-A804-4E0CD7D6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ABA96-F63B-4638-888E-10033A1B71DA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39821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2C27-8B75-42D3-9011-7261E311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46B33-1667-44F8-BE12-BCF4070E0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67748-CD2B-4055-B44C-3CAE4BBD4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19DF4-7B95-45C6-A843-B9ECCF1D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6CFAA-25FA-43B9-ADBE-88E3C606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6A8B3-895C-4CF4-83D1-A71802BC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7FFBE3-E814-443A-9DBD-AEAD9A29A018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70536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680B-476C-4B7F-A70F-85E662E2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22331-93C2-4979-9911-4B945AFD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06BE7-E9D2-42B1-80D7-5A79812E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D5B3-66FC-48E3-A5FD-BBF41323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964AF-5356-40DC-AC75-B3FCECB7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F0783E-F27B-4845-96DE-0155856F2D33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62451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4567BC-C930-40A8-8CB4-5F5CDAE9D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3105A-F349-4D86-8F8D-D7D232669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96646-8E64-4AA1-94E7-CF32C1DC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77FB50E-0B73-4F39-9AEA-DBAD8433F632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A7CC-97B6-4876-AD8F-F64879D0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A200C-3F9A-42C0-A114-D5699230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47479B-1CA7-4285-BE8A-125E3ECC1D41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076074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E41B6-8017-4203-A59C-494F99BF3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565A-A788-4711-9EF8-9CE4B2F15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B9714-8781-4046-B4C8-0A0E5DFE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2EED2-BDFE-40F3-8009-D2F57A93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51CC2-36A0-4C33-8179-936C9734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8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CCE5-2E6F-439F-965E-4B9A9EA1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23F4-0CD0-4DB9-8C92-77B47CA70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95793-4389-406E-B479-119667D8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BE10E-F265-42EF-9A42-60FFA499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78E25-DB79-45CB-9441-631D14B3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98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E9E1-EFED-4331-8F71-08281875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03DFC-69ED-42E7-AB82-4FA08B5C5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F605-0323-4754-99A6-E3316BD2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C1E9-ABF5-4D05-83EB-189E9CCF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34F15-52CB-4397-8EAB-EAEEBF89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53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B204-B11B-4A07-B428-76BFF4E8C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E1ACD-0F8E-49B8-AB55-BAD469FE5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299F3-1E7B-4796-8DA9-0CC8204A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5FDD0-5964-458B-9AA5-4D62C805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68B94-30F6-4CC5-9E31-61C385DD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6AF96-A06C-4006-8762-4F39A1A4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45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A22E3-53DA-4E7E-9922-80C4C4D1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91EC-8B9B-4F9C-AB3A-C119B2C3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4188C-CDFA-42A2-A40C-869C0DA52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DEBEE-0AD4-46A7-97CB-25BEC7E2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D0846-42A8-4009-8A60-57C3A94E0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03041-A5BB-4CDE-BECD-36C09851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EF54E-3C45-4588-9516-8DD97448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58043-DC97-4ED3-84EB-A4E74657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76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F6F8-FF71-4A65-85FB-9FE71785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BB55F-3337-43C4-BB07-AD58F897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B9D8E-9AC3-4B63-AD37-059DD878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1F439-80D6-4AA4-9C49-5DC9A90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80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2E3A4-DD39-4A60-B495-C49E5655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55BC2-A78D-4F28-A325-20AFFA4B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98272-9C23-4439-AFB0-B4BBBB63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0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079B-AEC5-4B0C-BB8B-66DBC727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E883A-984F-465B-8DF6-B15E083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FFA8B-E6A8-4D10-861D-CD4C037A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D266-E441-4914-99D4-28F2C6E7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6D717-9451-4E71-8EE6-9BFF45C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DEF5AB-25D1-465B-9459-94B62CC1F89F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093482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3A83-E7F1-4421-8127-2A542A45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96B3-4390-4CC9-9361-AF93267F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45A67-9BBE-48AC-85F4-61A7F245C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C388B-818A-4136-A567-84047B54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85BB4-CF29-4EA6-8610-1C607597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CC03E-A970-4886-BAFC-82A92074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18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C582-FB86-412F-A7E3-4BBAAC60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EF39E-3A42-4E5A-8DEC-D09D05A7F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3DEA9-1C1A-476E-9019-76B2C0FB7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79106-31B0-471E-8D5A-AFDE6F99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27C39-E430-4FE8-B166-57A6CEE9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876FD-2095-419E-8992-A8B52E36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2929-6397-4FC8-93A8-6E092FBF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F32-3A10-4405-939C-816476D03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68915-EB55-4B49-B91D-F5969BF0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30404-FFED-4D65-8491-D600B772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DF783-F7C0-4C51-8909-39C84521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90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3C401-34B5-47D8-8DED-7FD20FF7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8CC54-E733-4E70-AA93-7D2F76D4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60A1-C47D-4319-85C6-66BD9607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D4F1-D255-47F1-A34B-4DA91840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1D10D-3DE1-480A-B63B-4BC74BA7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0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19FE-3878-46A7-A7EE-A710C371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1BF0-E63F-4F90-A25D-B415D4102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2A116-DFE0-463A-826E-4278AD819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E2B9-E224-4673-AB6C-9472CEFA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04FE4-E964-4DD6-B9A6-EC71180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0E623-F058-49FE-AE01-C74C74DB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5DF8FE-68F0-4761-AF67-3F5E12F924B7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92030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A80C-379F-4605-8A28-A4A0739D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27D69-E59C-4079-8B80-229B7FB7C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2052C-E388-4521-9997-F42F20C0A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362EF-DA03-4A9F-AF0D-E99D0500A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F0D2-20DF-4082-99B9-EE4A78D1A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58AF3-8906-4DEF-A2F7-A5163689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697E4B-A5D2-4E20-AE44-A73273AD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6C18A-15D7-49F5-AF3B-ADE6D20B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FF278-7A9B-4743-8037-5A0FEE0A732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43667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567E-3CEB-4F52-8D04-A4B62C62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D76C06-1BB4-43F0-B32E-0753EEDB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D6F3A-228B-4E69-BE74-9FBB639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464D2-D0CC-46EC-905E-5F0AACDC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72A9AB-5A84-4ABF-A7D6-8539A063EDF1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7416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A0D1D-4FF9-4BF3-82AB-7E252AED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963A5-7DFF-4606-8204-18B18B56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2D1BA-AC97-489F-8FBB-0925E0E4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772D24-5BF0-44B7-A8BC-C43E4F8F9BE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0633136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6523-D477-4035-873C-266F472B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5AB5-414C-4882-9360-D6E390323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16CA8-2066-4CB0-844F-4B54F0061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0062C-8095-42EF-BB0F-8D73D3F00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F5D7B-274D-42EF-83F8-37F6DC82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95C7C-13C8-47C0-A7F8-DC298976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3B427A-1EAB-4713-91EA-CDC9238BA692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58473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F722-F176-451C-BE90-8D1FE224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17897C-9074-4DB2-9605-37A12EC1D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FFD74-061D-48EC-BC3B-FDB23D8A3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DCE98-ABBE-4343-8373-1912E9AF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88B4F-3C32-4EA3-A48E-2F9C2E89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510BC-B0E4-4B72-80A5-4533B9B7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F5D94F-7D71-43D6-8D75-271B381F6715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02233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4764-984D-44E6-9543-47747D3239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A9E6E9-E644-491D-8F6B-8F5C34EDEFC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A16C6BE-A651-4EED-86EC-0C2A1BAB7BCD}" type="datetime1">
              <a:rPr lang="en-none"/>
              <a:pPr lvl="0"/>
              <a:t>05/04/2023</a:t>
            </a:fld>
            <a:endParaRPr lang="en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785B4C-72E1-4841-A284-FF63CF7F532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10CBF3-0AA9-48BA-ADEC-0E763A447AE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6BF0A4D-9546-4016-ACBA-5C2ABBEA558C}" type="slidenum">
              <a:t>‹#›</a:t>
            </a:fld>
            <a:endParaRPr lang="en-non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10D335-C333-44E0-A8ED-A0C7048A79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353D-8550-4A3F-8A2F-D196D7D9A9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F37C-4BEC-43ED-ACC3-22779994B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83A6-5152-4357-9BE7-062A91E67E0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77FB50E-0B73-4F39-9AEA-DBAD8433F632}" type="datetime1">
              <a:rPr lang="en-none"/>
              <a:pPr lvl="0"/>
              <a:t>05/04/2023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AD3A-C2B3-4DEB-9A87-D1ABF054826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708EC-3DA9-459A-96A3-5B0E6A39E7B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EED8653-511D-4686-A704-1530B97DFAC1}" type="slidenum">
              <a:t>‹#›</a:t>
            </a:fld>
            <a:endParaRPr lang="en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en-US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319C5-60CD-449A-8AF8-17A66521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09F5-03CB-45DE-BA14-E92D40F9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92939-7FDF-4FBA-AACB-72E715842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2033-2F15-4029-86B7-3CFEB492DBFF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B1DF-F96A-4925-8879-5AD571FBF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463C-5D68-418E-A6CB-5F88C7AAF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6776-5EFF-4720-A126-0D630F53F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0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88B9E6F-5EFB-4AE5-9983-6BFFA5C598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EE9A05C3-6E6F-43D2-8BF6-F8DE667E240F}" type="slidenum">
              <a:t>1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255811B-A68C-46FB-BE57-7724B113DC2B}"/>
              </a:ext>
            </a:extLst>
          </p:cNvPr>
          <p:cNvSpPr/>
          <p:nvPr/>
        </p:nvSpPr>
        <p:spPr>
          <a:xfrm>
            <a:off x="1225440" y="1359000"/>
            <a:ext cx="2972520" cy="271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Macroeconomics 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ＭＳ Ｐゴシック" pitchFamily="2"/>
                <a:cs typeface="ＭＳ Ｐゴシック" pitchFamily="2"/>
              </a:rPr>
              <a:t>Lecture 12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Inequality, measures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The Kalecki model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ＭＳ Ｐゴシック" pitchFamily="2"/>
              <a:cs typeface="ＭＳ Ｐゴシック" pitchFamily="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18E9356-1393-47C9-B2FD-45D81EF64D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480" y="-648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ACB8-3A60-445A-9D94-2047D8E177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7677-FF91-490A-841C-73B9DB92EA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BD72-30E0-4F70-AD7F-2F5A0F947F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88899023-8885-4FF7-A9E3-1CF832B8F35D}" type="slidenum">
              <a:t>10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2BE29-FAAF-4C04-AD66-EB303B2CE1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0" y="1097280"/>
            <a:ext cx="7949519" cy="556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1F5B4-ACAF-448E-B189-5F280378E47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B700-4867-4CBB-B32B-CF6D1C8E16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D293-3180-4481-9F0D-256891EAF0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18B65-F2D1-4144-B1DE-D96AFB6DEC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F386EAA1-5A9D-4120-B6A6-3132A4315CFC}" type="slidenum">
              <a:t>11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E4DA2-F38E-44B0-B352-B66653C7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8880" y="974160"/>
            <a:ext cx="8480520" cy="60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8C1B2-FE5E-41ED-BC5D-B19B1BFAE78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24F2-01C6-4DA2-B43B-A9A015CBCE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57164"/>
            <a:ext cx="8229240" cy="747712"/>
          </a:xfrm>
        </p:spPr>
        <p:txBody>
          <a:bodyPr lIns="0" tIns="0" rIns="0" bIns="0" anchor="ctr" anchorCtr="1"/>
          <a:lstStyle/>
          <a:p>
            <a:pPr lvl="0"/>
            <a:r>
              <a:rPr lang="en-US" sz="4000" dirty="0"/>
              <a:t>Inequality in the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E7F8B-4081-4138-A839-016B734E33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4320" y="904877"/>
            <a:ext cx="8686800" cy="567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522CFF5-E559-4EAE-8769-4D1FFAE8A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16C6BE-A651-4EED-86EC-0C2A1BAB7BCD}" type="datetime1">
              <a:rPr lang="en-none" smtClean="0"/>
              <a:pPr lvl="0"/>
              <a:t>05/04/2023</a:t>
            </a:fld>
            <a:endParaRPr lang="en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B77A9-22C6-4782-A7F6-64A5EE855A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3240"/>
            <a:ext cx="8229240" cy="1144800"/>
          </a:xfrm>
        </p:spPr>
        <p:txBody>
          <a:bodyPr lIns="0" tIns="0" rIns="0" bIns="0" anchor="ctr"/>
          <a:lstStyle/>
          <a:p>
            <a:pPr algn="l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AF89D-F8B4-498F-B6E3-3BBD0E2091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08800"/>
            <a:ext cx="9052560" cy="646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future of inequality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3188-2E80-4F58-9B7A-18077860B1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200" y="196920"/>
            <a:ext cx="7886520" cy="1325160"/>
          </a:xfrm>
        </p:spPr>
        <p:txBody>
          <a:bodyPr anchorCtr="1"/>
          <a:lstStyle/>
          <a:p>
            <a:pPr lvl="0">
              <a:lnSpc>
                <a:spcPct val="90000"/>
              </a:lnSpc>
            </a:pPr>
            <a:r>
              <a:rPr lang="en-US" b="1">
                <a:latin typeface="Calibri Light" pitchFamily="18"/>
              </a:rPr>
              <a:t>A future of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0259-922A-4894-8C26-023DD99D1D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200" y="1825560"/>
            <a:ext cx="7886520" cy="4350960"/>
          </a:xfrm>
        </p:spPr>
        <p:txBody>
          <a:bodyPr wrap="square" lIns="90000" tIns="45000" rIns="90000" bIns="45000" anchor="t" anchorCtr="0">
            <a:noAutofit/>
          </a:bodyPr>
          <a:lstStyle/>
          <a:p>
            <a:pPr hangingPunct="0"/>
            <a:endParaRPr lang="en-none">
              <a:latin typeface="Arial" pitchFamily="1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69E1-8CAF-4242-B8A7-77F7051E18BB}"/>
              </a:ext>
            </a:extLst>
          </p:cNvPr>
          <p:cNvSpPr txBox="1"/>
          <p:nvPr/>
        </p:nvSpPr>
        <p:spPr>
          <a:xfrm>
            <a:off x="645768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62E0715-FFCA-4766-A161-56CDE56532E8}" type="slidenum">
              <a:rPr lang="en-none" sz="18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rPr>
              <a:t>14</a:t>
            </a:fld>
            <a:endParaRPr lang="en-none" sz="18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8E848C-A9C3-406E-A08D-12B08F2C7B5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5840" y="771525"/>
            <a:ext cx="8843760" cy="608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ABB0101-3DF2-4DEF-836E-911CF4E5D5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1F2F0C0-5DBE-40BC-A0C0-230708FACEC7}"/>
              </a:ext>
            </a:extLst>
          </p:cNvPr>
          <p:cNvSpPr/>
          <p:nvPr/>
        </p:nvSpPr>
        <p:spPr>
          <a:xfrm>
            <a:off x="306720" y="846719"/>
            <a:ext cx="8337240" cy="59299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Personal income distribution: forms of representation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for a given year, how is total disposable income in a country distributed among all the population (individuals, or households) of that country?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two different procedures: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method 1</a:t>
            </a:r>
            <a:r>
              <a:rPr lang="en-non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: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to divide the </a:t>
            </a:r>
            <a:r>
              <a:rPr lang="en-none" sz="18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population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into several </a:t>
            </a:r>
            <a:r>
              <a:rPr lang="en-none" sz="18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equal-sized groups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(equal population shares) and to measure how much each income group earns/share of total household income; ex: quintiles, deciles, etc (</a:t>
            </a:r>
            <a:r>
              <a:rPr lang="en-none" sz="18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relevant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to compare population shares and income shares: a step towards the “evaluation” of inequality;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method 2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: to divide </a:t>
            </a:r>
            <a:r>
              <a:rPr lang="en-none" sz="18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income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into </a:t>
            </a:r>
            <a:r>
              <a:rPr lang="en-none" sz="1800" b="0" i="0" u="sng" strike="noStrike" kern="1200" spc="0" dirty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equal-sized intervals </a:t>
            </a:r>
            <a:r>
              <a:rPr lang="en-none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and to ask how much of the population falls into each interval/share of total population (relevant to fit a distribution function: typically a lognormal, and to estimate mean and standard deviation, the parameters of this distribution function);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let us look at them 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F4A4DDF-D390-48DF-A125-744CA22419C1}"/>
              </a:ext>
            </a:extLst>
          </p:cNvPr>
          <p:cNvSpPr/>
          <p:nvPr/>
        </p:nvSpPr>
        <p:spPr>
          <a:xfrm>
            <a:off x="138240" y="2661839"/>
            <a:ext cx="751104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Household Income in the United States by Quintiles, 2009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EFF9E9A-3677-4827-B313-9CE9771C2A6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0840" y="3208320"/>
            <a:ext cx="8841600" cy="41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1C0AEF5-E0F1-4182-9AA6-040383BBBE1E}"/>
              </a:ext>
            </a:extLst>
          </p:cNvPr>
          <p:cNvSpPr/>
          <p:nvPr/>
        </p:nvSpPr>
        <p:spPr>
          <a:xfrm>
            <a:off x="431640" y="1086840"/>
            <a:ext cx="8373960" cy="124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200" b="1" i="0" u="sng" strike="noStrike" kern="1200" spc="0">
                <a:ln>
                  <a:noFill/>
                </a:ln>
                <a:solidFill>
                  <a:srgbClr val="004586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method 1: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to divide the </a:t>
            </a:r>
            <a:r>
              <a:rPr lang="en-none" sz="18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population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into several </a:t>
            </a:r>
            <a:r>
              <a:rPr lang="en-none" sz="18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equal-sized groups 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and to measure how much each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income group earns/share of total household income; ex: quintiles, deciles, etc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67BF5-0C8F-465B-BA7A-1093867D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FBFC4EA-0075-4707-86B2-D9D6CE36F599}"/>
              </a:ext>
            </a:extLst>
          </p:cNvPr>
          <p:cNvSpPr/>
          <p:nvPr/>
        </p:nvSpPr>
        <p:spPr>
          <a:xfrm>
            <a:off x="701280" y="1844639"/>
            <a:ext cx="52545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Income Distribution in the United States, 2009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97DA536-8938-430F-8B6B-649072C666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1200" y="2473200"/>
            <a:ext cx="8028000" cy="40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B3606AE-148C-4DB3-8DA9-6668770EDEF9}"/>
              </a:ext>
            </a:extLst>
          </p:cNvPr>
          <p:cNvSpPr/>
          <p:nvPr/>
        </p:nvSpPr>
        <p:spPr>
          <a:xfrm>
            <a:off x="768959" y="5994360"/>
            <a:ext cx="4175279" cy="30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MinionPro-It" pitchFamily="18"/>
                <a:ea typeface="Arial Unicode MS" pitchFamily="2"/>
                <a:cs typeface="Arial Unicode MS" pitchFamily="2"/>
              </a:rPr>
              <a:t>Source: </a:t>
            </a:r>
            <a:r>
              <a:rPr lang="en-none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MinionPro-Regular" pitchFamily="18"/>
                <a:ea typeface="Arial Unicode MS" pitchFamily="2"/>
                <a:cs typeface="Arial Unicode MS" pitchFamily="2"/>
              </a:rPr>
              <a:t>DeNavas-Walt, Proctor, and Smith (2010).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20A3225-8B25-4270-A2BE-B9D36EBD83A3}"/>
              </a:ext>
            </a:extLst>
          </p:cNvPr>
          <p:cNvSpPr/>
          <p:nvPr/>
        </p:nvSpPr>
        <p:spPr>
          <a:xfrm>
            <a:off x="3958200" y="410400"/>
            <a:ext cx="467316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to divide </a:t>
            </a:r>
            <a:r>
              <a:rPr lang="en-none" sz="18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income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into </a:t>
            </a:r>
            <a:r>
              <a:rPr lang="en-none" sz="18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equal-sized intervals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and to ask how much of the population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falls into each interval/share of total population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5F52D-E3EF-45B4-A714-80622300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38160"/>
            <a:ext cx="2095199" cy="914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597AFB78-DDA9-48B8-976B-838FA11E5237}"/>
              </a:ext>
            </a:extLst>
          </p:cNvPr>
          <p:cNvSpPr/>
          <p:nvPr/>
        </p:nvSpPr>
        <p:spPr>
          <a:xfrm>
            <a:off x="6158520" y="2057760"/>
            <a:ext cx="2610000" cy="82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mean = $ 67,976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median = $ 49,777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mode = ($ 20,000 – $ 24,999)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5B7653-7BD7-4C6C-B4B3-6AF723906625}"/>
              </a:ext>
            </a:extLst>
          </p:cNvPr>
          <p:cNvSpPr/>
          <p:nvPr/>
        </p:nvSpPr>
        <p:spPr>
          <a:xfrm>
            <a:off x="2147760" y="854639"/>
            <a:ext cx="1810440" cy="42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200" b="1" i="0" u="sng" strike="noStrike" kern="1200" spc="0">
                <a:ln>
                  <a:noFill/>
                </a:ln>
                <a:solidFill>
                  <a:srgbClr val="004586"/>
                </a:solidFill>
                <a:uFillTx/>
                <a:latin typeface="Calibri" pitchFamily="18"/>
                <a:ea typeface="Arial Unicode MS" pitchFamily="2"/>
                <a:cs typeface="Arial Unicode MS" pitchFamily="2"/>
              </a:rPr>
              <a:t>method 2: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196ADD8-6B99-45F0-8BFC-9D7AC62C52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4FBDFF-F56C-42CB-9560-0909E71CA28B}"/>
              </a:ext>
            </a:extLst>
          </p:cNvPr>
          <p:cNvSpPr/>
          <p:nvPr/>
        </p:nvSpPr>
        <p:spPr>
          <a:xfrm>
            <a:off x="517680" y="1172160"/>
            <a:ext cx="8254800" cy="521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from income distribution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to the inequality of income distributio</a:t>
            </a:r>
            <a:r>
              <a:rPr lang="en-none" sz="2400" b="1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from a descriptive (what it is) to a normative approach (what it should be) to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income distribution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only makes sense to assess inequality of personal income distribution;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an income distribution is unequal if the differences of income among the individuals/households are greater than what is desirable according to the set of values of that person who evaluates the inequality;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different forms of introducing normative principles into the assessment of income inequality; one of them consists of comparing population shares and income shares (from method 1):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Lorenz/Gini method;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none" sz="1800" b="0" i="0" u="none" strike="noStrike" kern="1200">
                <a:ln>
                  <a:noFill/>
                </a:ln>
                <a:latin typeface="Arimo" pitchFamily="18"/>
                <a:ea typeface="Arial Unicode MS" pitchFamily="2"/>
                <a:cs typeface="Arial Unicode MS" pitchFamily="2"/>
              </a:rPr>
              <a:t>S80/S20 or S90/S10 methods;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A2460-3605-471A-A8FF-5CF932F2A5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0131789B-AB5B-4A9C-9950-DC5303425623}" type="slidenum">
              <a:t>19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3A32866-77EF-4E99-90F1-9C31A74990BF}"/>
              </a:ext>
            </a:extLst>
          </p:cNvPr>
          <p:cNvSpPr/>
          <p:nvPr/>
        </p:nvSpPr>
        <p:spPr>
          <a:xfrm>
            <a:off x="1955880" y="2120760"/>
            <a:ext cx="41778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		       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7FEA8E2-8A05-41E7-99AE-EA5546D19DC4}"/>
              </a:ext>
            </a:extLst>
          </p:cNvPr>
          <p:cNvSpPr/>
          <p:nvPr/>
        </p:nvSpPr>
        <p:spPr>
          <a:xfrm>
            <a:off x="507959" y="1385999"/>
            <a:ext cx="7688880" cy="450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800" b="1" i="0" u="none" strike="noStrike" kern="1200" spc="0">
                <a:ln>
                  <a:noFill/>
                </a:ln>
                <a:solidFill>
                  <a:srgbClr val="004586"/>
                </a:solidFill>
                <a:latin typeface="Calibri" pitchFamily="18"/>
                <a:ea typeface="Arial Unicode MS" pitchFamily="2"/>
                <a:cs typeface="Arial Unicode MS" pitchFamily="2"/>
              </a:rPr>
              <a:t>The Lorenz curve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8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Variable X (income) observed on a population of size n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let xi be the income of person i of that population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	(x1, …, xi, …, xn)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and x1 ≤ … xi ≤ … ≤ xn ; and let xtot be the total income of that population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we create two variables: Y and Z. Then, for the person i: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xi	income of person i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yi	proportion of persons with income ≤ xi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zi	proportion of total income, </a:t>
            </a: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xtot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of the persons with income ≤ xi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let Z = z(Y) 	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Wingdings" pitchFamily="18"/>
                <a:ea typeface="Arial Unicode MS" pitchFamily="2"/>
                <a:cs typeface="Arial Unicode MS" pitchFamily="2"/>
              </a:rPr>
              <a:t>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	</a:t>
            </a:r>
            <a:r>
              <a:rPr lang="en-none" sz="1800" b="1" i="0" u="none" strike="noStrike" kern="1200" spc="0">
                <a:ln>
                  <a:noFill/>
                </a:ln>
                <a:solidFill>
                  <a:srgbClr val="004586"/>
                </a:solidFill>
                <a:latin typeface="Calibri" pitchFamily="18"/>
                <a:ea typeface="Arial Unicode MS" pitchFamily="2"/>
                <a:cs typeface="Arial Unicode MS" pitchFamily="2"/>
              </a:rPr>
              <a:t>Lorenz curve</a:t>
            </a: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</a:t>
            </a: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of the concentration of variable X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AFB7CF39-2B3E-4103-990E-DDFB2F91F62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A641F-32E2-47EB-9DE4-803D816A8571}"/>
              </a:ext>
            </a:extLst>
          </p:cNvPr>
          <p:cNvSpPr/>
          <p:nvPr/>
        </p:nvSpPr>
        <p:spPr>
          <a:xfrm>
            <a:off x="238320" y="1529280"/>
            <a:ext cx="8778240" cy="493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D9FDA6"/>
              </a:gs>
              <a:gs pos="100000">
                <a:srgbClr val="F4FFE6"/>
              </a:gs>
            </a:gsLst>
            <a:lin ang="16200000"/>
          </a:gradFill>
          <a:ln w="9360">
            <a:solidFill>
              <a:srgbClr val="98B855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Theoretical Lecture 11</a:t>
            </a:r>
          </a:p>
          <a:p>
            <a:pPr marL="0" marR="0" lvl="0" indent="0" algn="l" rtl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Inequality and Income Distribution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personal income distribution: forms of representation;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Lorenz curve; Gini index (concentration; inequality?); S80/S20 and S90/S10;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relations of economic growth with income distribution: major topics;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political power, efficiency and distribution;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a dynamic framework of institutions;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Gender inequality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The Kalecki model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2"/>
              <a:buChar char="•"/>
              <a:tabLst/>
            </a:pPr>
            <a:endParaRPr lang="en-none" sz="20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Readings: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Louçã and Mortágua</a:t>
            </a: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 (2021), </a:t>
            </a: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chapter 8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Data in: World Inequality Database</a:t>
            </a: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, online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9E6D72F-E958-4793-A583-E9172D9E22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2952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25062D7-A300-48E8-986E-848556A9D1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8186C8A9-4E93-4C74-BBD5-6243E2D3F4A0}" type="slidenum">
              <a:t>20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2F2DDAF-C653-4C60-AD3C-206C1EB3A6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095560" y="587520"/>
            <a:ext cx="11061360" cy="681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2357F09-05BB-4C5F-A170-3C64192F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41400"/>
            <a:ext cx="2095199" cy="9140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E74EB0E-1740-427A-924B-D3C0A56CE63E}"/>
              </a:ext>
            </a:extLst>
          </p:cNvPr>
          <p:cNvSpPr/>
          <p:nvPr/>
        </p:nvSpPr>
        <p:spPr>
          <a:xfrm>
            <a:off x="6040799" y="2901960"/>
            <a:ext cx="2408760" cy="820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Gini index  G = (0AZ)/(01Z)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6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0,0 ≤ G ≤ 1,0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8434351-2C43-4BDC-B67E-505EC13D4E1E}"/>
              </a:ext>
            </a:extLst>
          </p:cNvPr>
          <p:cNvSpPr/>
          <p:nvPr/>
        </p:nvSpPr>
        <p:spPr>
          <a:xfrm>
            <a:off x="6053040" y="3860639"/>
            <a:ext cx="2492640" cy="333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concentration = inequality?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49CDF1-C418-4C4B-9F5C-176D14EC8E8F}"/>
              </a:ext>
            </a:extLst>
          </p:cNvPr>
          <p:cNvSpPr/>
          <p:nvPr/>
        </p:nvSpPr>
        <p:spPr>
          <a:xfrm>
            <a:off x="2734560" y="282600"/>
            <a:ext cx="607896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rPr>
              <a:t>The Lorenz Curve for the United States, 2009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C43AF7B-BAAC-4C8F-8090-84EBC47C17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31920" y="1650960"/>
            <a:ext cx="7035480" cy="4647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CC131F1-9FB4-444F-AB75-89E0064682B4}"/>
              </a:ext>
            </a:extLst>
          </p:cNvPr>
          <p:cNvSpPr/>
          <p:nvPr/>
        </p:nvSpPr>
        <p:spPr>
          <a:xfrm>
            <a:off x="2833200" y="6396120"/>
            <a:ext cx="4223880" cy="303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MinionPro-It" pitchFamily="18"/>
                <a:ea typeface="Arial Unicode MS" pitchFamily="2"/>
                <a:cs typeface="Arial Unicode MS" pitchFamily="2"/>
              </a:rPr>
              <a:t>Source</a:t>
            </a:r>
            <a:r>
              <a:rPr lang="en-none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MinionPro-Regular" pitchFamily="18"/>
                <a:ea typeface="Arial Unicode MS" pitchFamily="2"/>
                <a:cs typeface="Arial Unicode MS" pitchFamily="2"/>
              </a:rPr>
              <a:t>: De Navas-Walt, Proctor, and Smith (2010).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C1DB6-962F-4F8D-989C-4C03DFF4938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13DD3-EDFD-4131-85CC-95B2160AC02D}"/>
              </a:ext>
            </a:extLst>
          </p:cNvPr>
          <p:cNvSpPr/>
          <p:nvPr/>
        </p:nvSpPr>
        <p:spPr>
          <a:xfrm>
            <a:off x="438119" y="2908440"/>
            <a:ext cx="8451360" cy="338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		</a:t>
            </a: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2009		2010		2011		2012		2014	2016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Gini</a:t>
            </a:r>
            <a:r>
              <a:rPr lang="en-non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	 0,337		0,342		0,345		0,342		0,339	0,335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S80/S20   </a:t>
            </a:r>
            <a:r>
              <a:rPr lang="en-non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5,6		5,7			5,8			6,0			5,9		5,7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S90/S10</a:t>
            </a:r>
            <a:r>
              <a:rPr lang="en-none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	9,2		9,4			10,0		10,7		10,1	10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4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400" b="0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Source: EU-SILC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A8819-A383-49E6-A32F-9B74F5BC9567}"/>
              </a:ext>
            </a:extLst>
          </p:cNvPr>
          <p:cNvSpPr/>
          <p:nvPr/>
        </p:nvSpPr>
        <p:spPr>
          <a:xfrm>
            <a:off x="799920" y="1491480"/>
            <a:ext cx="7478999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Gini index (concentration; inequality?) and S80/S20 or S90/S10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Portugal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F03C685-340E-4CCB-9D93-99EC38BA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ECD5F04-43BF-40A4-BD02-8B63EAB0A02C}"/>
              </a:ext>
            </a:extLst>
          </p:cNvPr>
          <p:cNvSpPr/>
          <p:nvPr/>
        </p:nvSpPr>
        <p:spPr>
          <a:xfrm>
            <a:off x="6553080" y="2908440"/>
            <a:ext cx="2336400" cy="302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59A5-F804-457E-9071-AFFC648B11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839" y="274680"/>
            <a:ext cx="8229240" cy="1142640"/>
          </a:xfrm>
        </p:spPr>
        <p:txBody>
          <a:bodyPr/>
          <a:lstStyle/>
          <a:p>
            <a:pPr lvl="0" algn="l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8E9C-2FAD-4C62-A209-5D3D9AAE6F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6839" y="1600200"/>
            <a:ext cx="8229240" cy="4525560"/>
          </a:xfrm>
        </p:spPr>
        <p:txBody>
          <a:bodyPr/>
          <a:lstStyle/>
          <a:p>
            <a:pPr lvl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1BAB7-21DC-4B6B-8FC5-561F183D58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2719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E5703E97-08CA-4625-A244-FCF39470C94E}" type="slidenum">
              <a:t>23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FB2E8B5-2E56-47FD-B72A-B5071A5A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6840" y="1144080"/>
            <a:ext cx="8082000" cy="553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95D4A-9A44-4A89-A11C-8D2D37FAD79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7991-8495-4BB4-A299-5F26AC92BB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559" y="182880"/>
            <a:ext cx="7772039" cy="1469520"/>
          </a:xfrm>
        </p:spPr>
        <p:txBody>
          <a:bodyPr lIns="0" tIns="0" rIns="0" bIns="0" anchor="ctr"/>
          <a:lstStyle/>
          <a:p>
            <a:pPr lvl="0"/>
            <a:r>
              <a:rPr lang="en-US" sz="3200" b="1"/>
              <a:t>Does power increase inequality?</a:t>
            </a:r>
            <a:br>
              <a:rPr lang="en-US" sz="3200" b="1"/>
            </a:br>
            <a:r>
              <a:rPr lang="en-US" sz="3200" b="1"/>
              <a:t>The example of the tax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F5283-7D9A-44BB-8C05-ECD6B1DD2D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560" y="2103120"/>
            <a:ext cx="8395560" cy="448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87D2E-DA86-4C13-86F9-82E012CCDD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2800" dirty="0"/>
              <a:t>yes, there is a mark up by the 10% top firms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DA63DC-8C2A-4AFB-AFC7-130B3FC98F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1840" y="1440720"/>
            <a:ext cx="7680600" cy="53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2" y="222716"/>
            <a:ext cx="8777568" cy="639297"/>
          </a:xfrm>
        </p:spPr>
        <p:txBody>
          <a:bodyPr>
            <a:normAutofit/>
          </a:bodyPr>
          <a:lstStyle/>
          <a:p>
            <a:r>
              <a:rPr lang="pt-PT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Inequality</a:t>
            </a:r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– debates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97" y="1109663"/>
            <a:ext cx="8777568" cy="546735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800" dirty="0">
                <a:latin typeface="Arial Narrow" panose="020B0606020202030204" pitchFamily="34" charset="0"/>
              </a:rPr>
              <a:t>What </a:t>
            </a:r>
            <a:r>
              <a:rPr lang="pt-PT" sz="2800" dirty="0" err="1">
                <a:latin typeface="Arial Narrow" panose="020B0606020202030204" pitchFamily="34" charset="0"/>
              </a:rPr>
              <a:t>is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inequality</a:t>
            </a:r>
            <a:endParaRPr lang="pt-PT" sz="2800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>
                <a:latin typeface="Arial Narrow" panose="020B0606020202030204" pitchFamily="34" charset="0"/>
              </a:rPr>
              <a:t>Social </a:t>
            </a:r>
            <a:r>
              <a:rPr lang="pt-PT" sz="2500" dirty="0" err="1">
                <a:latin typeface="Arial Narrow" panose="020B0606020202030204" pitchFamily="34" charset="0"/>
              </a:rPr>
              <a:t>diferentiation</a:t>
            </a:r>
            <a:endParaRPr lang="pt-PT" sz="2500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 err="1">
                <a:latin typeface="Arial Narrow" panose="020B0606020202030204" pitchFamily="34" charset="0"/>
              </a:rPr>
              <a:t>Income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inequality</a:t>
            </a:r>
            <a:r>
              <a:rPr lang="pt-PT" sz="2500" dirty="0">
                <a:latin typeface="Arial Narrow" panose="020B0606020202030204" pitchFamily="34" charset="0"/>
              </a:rPr>
              <a:t> – </a:t>
            </a:r>
            <a:r>
              <a:rPr lang="pt-PT" sz="2500" dirty="0" err="1">
                <a:latin typeface="Arial Narrow" panose="020B0606020202030204" pitchFamily="34" charset="0"/>
              </a:rPr>
              <a:t>distribution</a:t>
            </a:r>
            <a:endParaRPr lang="pt-PT" sz="2500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 err="1">
                <a:latin typeface="Arial Narrow" panose="020B0606020202030204" pitchFamily="34" charset="0"/>
              </a:rPr>
              <a:t>Inequality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with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respect</a:t>
            </a:r>
            <a:r>
              <a:rPr lang="pt-PT" sz="2500" dirty="0">
                <a:latin typeface="Arial Narrow" panose="020B0606020202030204" pitchFamily="34" charset="0"/>
              </a:rPr>
              <a:t> to </a:t>
            </a:r>
            <a:r>
              <a:rPr lang="pt-PT" sz="2500" dirty="0" err="1">
                <a:latin typeface="Arial Narrow" panose="020B0606020202030204" pitchFamily="34" charset="0"/>
              </a:rPr>
              <a:t>control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the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main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means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production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, </a:t>
            </a:r>
            <a:r>
              <a:rPr lang="pt-PT" sz="2500" dirty="0" err="1">
                <a:latin typeface="Arial Narrow" panose="020B0606020202030204" pitchFamily="34" charset="0"/>
              </a:rPr>
              <a:t>therefore</a:t>
            </a:r>
            <a:r>
              <a:rPr lang="pt-PT" sz="2500" dirty="0">
                <a:latin typeface="Arial Narrow" panose="020B0606020202030204" pitchFamily="34" charset="0"/>
              </a:rPr>
              <a:t>, </a:t>
            </a:r>
            <a:r>
              <a:rPr lang="pt-PT" sz="2500" dirty="0" err="1">
                <a:latin typeface="Arial Narrow" panose="020B0606020202030204" pitchFamily="34" charset="0"/>
              </a:rPr>
              <a:t>with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respect</a:t>
            </a:r>
            <a:r>
              <a:rPr lang="pt-PT" sz="2500" dirty="0">
                <a:latin typeface="Arial Narrow" panose="020B0606020202030204" pitchFamily="34" charset="0"/>
              </a:rPr>
              <a:t> to </a:t>
            </a:r>
            <a:r>
              <a:rPr lang="pt-PT" sz="2500" dirty="0" err="1">
                <a:latin typeface="Arial Narrow" panose="020B0606020202030204" pitchFamily="34" charset="0"/>
              </a:rPr>
              <a:t>labour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relations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control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the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product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labour</a:t>
            </a:r>
            <a:endParaRPr lang="pt-PT" sz="25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800" dirty="0" err="1">
                <a:latin typeface="Arial Narrow" panose="020B0606020202030204" pitchFamily="34" charset="0"/>
              </a:rPr>
              <a:t>Inequality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related</a:t>
            </a:r>
            <a:r>
              <a:rPr lang="pt-PT" sz="2800" dirty="0">
                <a:latin typeface="Arial Narrow" panose="020B0606020202030204" pitchFamily="34" charset="0"/>
              </a:rPr>
              <a:t> to social </a:t>
            </a:r>
            <a:r>
              <a:rPr lang="pt-PT" sz="2800" dirty="0" err="1">
                <a:latin typeface="Arial Narrow" panose="020B0606020202030204" pitchFamily="34" charset="0"/>
              </a:rPr>
              <a:t>forms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of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organization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of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production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and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control</a:t>
            </a:r>
            <a:r>
              <a:rPr lang="pt-PT" sz="2800" dirty="0">
                <a:latin typeface="Arial Narrow" panose="020B0606020202030204" pitchFamily="34" charset="0"/>
              </a:rPr>
              <a:t>, </a:t>
            </a:r>
            <a:r>
              <a:rPr lang="pt-PT" sz="2800" dirty="0" err="1">
                <a:latin typeface="Arial Narrow" panose="020B0606020202030204" pitchFamily="34" charset="0"/>
              </a:rPr>
              <a:t>appropriation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and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utilization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of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surplus</a:t>
            </a:r>
            <a:endParaRPr lang="pt-PT" sz="28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800" dirty="0" err="1">
                <a:latin typeface="Arial Narrow" panose="020B0606020202030204" pitchFamily="34" charset="0"/>
              </a:rPr>
              <a:t>Inequality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based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on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segregation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and</a:t>
            </a:r>
            <a:r>
              <a:rPr lang="pt-PT" sz="2800" dirty="0">
                <a:latin typeface="Arial Narrow" panose="020B0606020202030204" pitchFamily="34" charset="0"/>
              </a:rPr>
              <a:t> diferences in </a:t>
            </a:r>
            <a:r>
              <a:rPr lang="pt-PT" sz="2800" dirty="0" err="1">
                <a:latin typeface="Arial Narrow" panose="020B0606020202030204" pitchFamily="34" charset="0"/>
              </a:rPr>
              <a:t>opportunities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and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outcomes</a:t>
            </a:r>
            <a:endParaRPr lang="pt-PT" sz="28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800" dirty="0">
                <a:latin typeface="Arial Narrow" panose="020B0606020202030204" pitchFamily="34" charset="0"/>
              </a:rPr>
              <a:t>Specific social </a:t>
            </a:r>
            <a:r>
              <a:rPr lang="pt-PT" sz="2800" dirty="0" err="1">
                <a:latin typeface="Arial Narrow" panose="020B0606020202030204" pitchFamily="34" charset="0"/>
              </a:rPr>
              <a:t>forms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of</a:t>
            </a:r>
            <a:r>
              <a:rPr lang="pt-PT" sz="2800" dirty="0"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latin typeface="Arial Narrow" panose="020B0606020202030204" pitchFamily="34" charset="0"/>
              </a:rPr>
              <a:t>inequality</a:t>
            </a:r>
            <a:r>
              <a:rPr lang="pt-PT" sz="2800" dirty="0">
                <a:latin typeface="Arial Narrow" panose="020B0606020202030204" pitchFamily="34" charset="0"/>
              </a:rPr>
              <a:t>: </a:t>
            </a:r>
            <a:r>
              <a:rPr lang="pt-PT" sz="2800" dirty="0" err="1">
                <a:latin typeface="Arial Narrow" panose="020B0606020202030204" pitchFamily="34" charset="0"/>
              </a:rPr>
              <a:t>class</a:t>
            </a:r>
            <a:r>
              <a:rPr lang="pt-PT" sz="2800" dirty="0">
                <a:latin typeface="Arial Narrow" panose="020B0606020202030204" pitchFamily="34" charset="0"/>
              </a:rPr>
              <a:t>, gender, </a:t>
            </a:r>
            <a:r>
              <a:rPr lang="pt-PT" sz="2800" dirty="0" err="1">
                <a:latin typeface="Arial Narrow" panose="020B0606020202030204" pitchFamily="34" charset="0"/>
              </a:rPr>
              <a:t>race</a:t>
            </a:r>
            <a:r>
              <a:rPr lang="pt-PT" sz="2800" dirty="0">
                <a:latin typeface="Arial Narrow" panose="020B0606020202030204" pitchFamily="34" charset="0"/>
              </a:rPr>
              <a:t>, </a:t>
            </a:r>
            <a:r>
              <a:rPr lang="pt-PT" sz="2800" dirty="0" err="1">
                <a:latin typeface="Arial Narrow" panose="020B0606020202030204" pitchFamily="34" charset="0"/>
              </a:rPr>
              <a:t>religion</a:t>
            </a:r>
            <a:r>
              <a:rPr lang="pt-PT" sz="2800" dirty="0">
                <a:latin typeface="Arial Narrow" panose="020B0606020202030204" pitchFamily="34" charset="0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81769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CCC5-358C-44A3-9F1F-4DD0CCB4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2" y="222716"/>
            <a:ext cx="8777568" cy="639297"/>
          </a:xfrm>
        </p:spPr>
        <p:txBody>
          <a:bodyPr>
            <a:normAutofit/>
          </a:bodyPr>
          <a:lstStyle/>
          <a:p>
            <a:r>
              <a:rPr lang="pt-PT" sz="32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Inequality</a:t>
            </a:r>
            <a:r>
              <a:rPr lang="pt-PT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 – debates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DE0E9-CDDA-4698-A676-4A265F66A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97" y="1109663"/>
            <a:ext cx="8777568" cy="54673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800" dirty="0">
                <a:latin typeface="Arial Narrow" panose="020B0606020202030204" pitchFamily="34" charset="0"/>
              </a:rPr>
              <a:t>What causes </a:t>
            </a:r>
            <a:r>
              <a:rPr lang="pt-PT" sz="2800" dirty="0" err="1">
                <a:latin typeface="Arial Narrow" panose="020B0606020202030204" pitchFamily="34" charset="0"/>
              </a:rPr>
              <a:t>it</a:t>
            </a:r>
            <a:r>
              <a:rPr lang="pt-PT" sz="2800" dirty="0">
                <a:latin typeface="Arial Narrow" panose="020B0606020202030204" pitchFamily="34" charset="0"/>
              </a:rPr>
              <a:t>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 err="1">
                <a:latin typeface="Arial Narrow" panose="020B0606020202030204" pitchFamily="34" charset="0"/>
              </a:rPr>
              <a:t>Profit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driven</a:t>
            </a:r>
            <a:r>
              <a:rPr lang="pt-PT" sz="2500" dirty="0">
                <a:latin typeface="Arial Narrow" panose="020B0606020202030204" pitchFamily="34" charset="0"/>
              </a:rPr>
              <a:t> – capital </a:t>
            </a:r>
            <a:r>
              <a:rPr lang="pt-PT" sz="2500" dirty="0" err="1">
                <a:latin typeface="Arial Narrow" panose="020B0606020202030204" pitchFamily="34" charset="0"/>
              </a:rPr>
              <a:t>accumulation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concentration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capital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wealth</a:t>
            </a:r>
            <a:r>
              <a:rPr lang="pt-PT" sz="2500" dirty="0">
                <a:latin typeface="Arial Narrow" panose="020B0606020202030204" pitchFamily="34" charset="0"/>
              </a:rPr>
              <a:t>; </a:t>
            </a:r>
            <a:r>
              <a:rPr lang="pt-PT" sz="2500" dirty="0" err="1">
                <a:latin typeface="Arial Narrow" panose="020B0606020202030204" pitchFamily="34" charset="0"/>
              </a:rPr>
              <a:t>markup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prices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by</a:t>
            </a:r>
            <a:r>
              <a:rPr lang="pt-PT" sz="2500" dirty="0">
                <a:latin typeface="Arial Narrow" panose="020B0606020202030204" pitchFamily="34" charset="0"/>
              </a:rPr>
              <a:t> top </a:t>
            </a:r>
            <a:r>
              <a:rPr lang="pt-PT" sz="2500" dirty="0" err="1">
                <a:latin typeface="Arial Narrow" panose="020B0606020202030204" pitchFamily="34" charset="0"/>
              </a:rPr>
              <a:t>firms</a:t>
            </a:r>
            <a:r>
              <a:rPr lang="pt-PT" sz="2500" dirty="0">
                <a:latin typeface="Arial Narrow" panose="020B0606020202030204" pitchFamily="34" charset="0"/>
              </a:rPr>
              <a:t> (</a:t>
            </a:r>
            <a:r>
              <a:rPr lang="pt-PT" sz="2500" dirty="0" err="1">
                <a:latin typeface="Arial Narrow" panose="020B0606020202030204" pitchFamily="34" charset="0"/>
              </a:rPr>
              <a:t>realization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rather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than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generation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profit</a:t>
            </a:r>
            <a:r>
              <a:rPr lang="pt-PT" sz="2500" dirty="0">
                <a:latin typeface="Arial Narrow" panose="020B0606020202030204" pitchFamily="34" charset="0"/>
              </a:rPr>
              <a:t>; </a:t>
            </a:r>
            <a:r>
              <a:rPr lang="pt-PT" sz="2500" dirty="0" err="1">
                <a:latin typeface="Arial Narrow" panose="020B0606020202030204" pitchFamily="34" charset="0"/>
              </a:rPr>
              <a:t>but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helps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large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firms</a:t>
            </a:r>
            <a:r>
              <a:rPr lang="pt-PT" sz="2500" dirty="0">
                <a:latin typeface="Arial Narrow" panose="020B0606020202030204" pitchFamily="34" charset="0"/>
              </a:rPr>
              <a:t>, </a:t>
            </a:r>
            <a:r>
              <a:rPr lang="pt-PT" sz="2500" dirty="0" err="1">
                <a:latin typeface="Arial Narrow" panose="020B0606020202030204" pitchFamily="34" charset="0"/>
              </a:rPr>
              <a:t>inlcuding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banks</a:t>
            </a:r>
            <a:r>
              <a:rPr lang="pt-PT" sz="2500" dirty="0">
                <a:latin typeface="Arial Narrow" panose="020B0606020202030204" pitchFamily="34" charset="0"/>
              </a:rPr>
              <a:t>, to </a:t>
            </a:r>
            <a:r>
              <a:rPr lang="pt-PT" sz="2500" dirty="0" err="1">
                <a:latin typeface="Arial Narrow" panose="020B0606020202030204" pitchFamily="34" charset="0"/>
              </a:rPr>
              <a:t>dominate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markets</a:t>
            </a:r>
            <a:r>
              <a:rPr lang="pt-PT" sz="2500" dirty="0">
                <a:latin typeface="Arial Narrow" panose="020B0606020202030204" pitchFamily="3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 err="1">
                <a:latin typeface="Arial Narrow" panose="020B0606020202030204" pitchFamily="34" charset="0"/>
              </a:rPr>
              <a:t>Wage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driven</a:t>
            </a:r>
            <a:r>
              <a:rPr lang="pt-PT" sz="2500" dirty="0">
                <a:latin typeface="Arial Narrow" panose="020B0606020202030204" pitchFamily="34" charset="0"/>
              </a:rPr>
              <a:t> – </a:t>
            </a:r>
            <a:r>
              <a:rPr lang="pt-PT" sz="2500" dirty="0" err="1">
                <a:latin typeface="Arial Narrow" panose="020B0606020202030204" pitchFamily="34" charset="0"/>
              </a:rPr>
              <a:t>demand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distribution</a:t>
            </a:r>
            <a:endParaRPr lang="pt-PT" sz="2500" dirty="0">
              <a:latin typeface="Arial Narrow" panose="020B0606020202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>
                <a:latin typeface="Arial Narrow" panose="020B0606020202030204" pitchFamily="34" charset="0"/>
              </a:rPr>
              <a:t>Social </a:t>
            </a:r>
            <a:r>
              <a:rPr lang="pt-PT" sz="2500" dirty="0" err="1">
                <a:latin typeface="Arial Narrow" panose="020B0606020202030204" pitchFamily="34" charset="0"/>
              </a:rPr>
              <a:t>costs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subsistance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the</a:t>
            </a:r>
            <a:r>
              <a:rPr lang="pt-PT" sz="2500" dirty="0">
                <a:latin typeface="Arial Narrow" panose="020B0606020202030204" pitchFamily="34" charset="0"/>
              </a:rPr>
              <a:t> real </a:t>
            </a:r>
            <a:r>
              <a:rPr lang="pt-PT" sz="2500" dirty="0" err="1">
                <a:latin typeface="Arial Narrow" panose="020B0606020202030204" pitchFamily="34" charset="0"/>
              </a:rPr>
              <a:t>wage</a:t>
            </a:r>
            <a:r>
              <a:rPr lang="pt-PT" sz="2500" dirty="0">
                <a:latin typeface="Arial Narrow" panose="020B0606020202030204" pitchFamily="34" charset="0"/>
              </a:rPr>
              <a:t> (</a:t>
            </a:r>
            <a:r>
              <a:rPr lang="pt-PT" sz="2500" dirty="0" err="1">
                <a:latin typeface="Arial Narrow" panose="020B0606020202030204" pitchFamily="34" charset="0"/>
              </a:rPr>
              <a:t>purchasing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power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linked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with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the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relative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price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inflation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of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wage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goods</a:t>
            </a:r>
            <a:r>
              <a:rPr lang="pt-PT" sz="2500" dirty="0">
                <a:latin typeface="Arial Narrow" panose="020B0606020202030204" pitchFamily="34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r>
              <a:rPr lang="pt-PT" sz="2500" dirty="0" err="1">
                <a:latin typeface="Arial Narrow" panose="020B0606020202030204" pitchFamily="34" charset="0"/>
              </a:rPr>
              <a:t>Class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gender, as </a:t>
            </a:r>
            <a:r>
              <a:rPr lang="pt-PT" sz="2500" dirty="0" err="1">
                <a:latin typeface="Arial Narrow" panose="020B0606020202030204" pitchFamily="34" charset="0"/>
              </a:rPr>
              <a:t>well</a:t>
            </a:r>
            <a:r>
              <a:rPr lang="pt-PT" sz="2500" dirty="0">
                <a:latin typeface="Arial Narrow" panose="020B0606020202030204" pitchFamily="34" charset="0"/>
              </a:rPr>
              <a:t> as </a:t>
            </a:r>
            <a:r>
              <a:rPr lang="pt-PT" sz="2500" dirty="0" err="1">
                <a:latin typeface="Arial Narrow" panose="020B0606020202030204" pitchFamily="34" charset="0"/>
              </a:rPr>
              <a:t>race</a:t>
            </a:r>
            <a:r>
              <a:rPr lang="pt-PT" sz="2500" dirty="0">
                <a:latin typeface="Arial Narrow" panose="020B0606020202030204" pitchFamily="34" charset="0"/>
              </a:rPr>
              <a:t>/</a:t>
            </a:r>
            <a:r>
              <a:rPr lang="pt-PT" sz="2500" dirty="0" err="1">
                <a:latin typeface="Arial Narrow" panose="020B0606020202030204" pitchFamily="34" charset="0"/>
              </a:rPr>
              <a:t>ethnicity</a:t>
            </a:r>
            <a:r>
              <a:rPr lang="pt-PT" sz="2500" dirty="0">
                <a:latin typeface="Arial Narrow" panose="020B0606020202030204" pitchFamily="34" charset="0"/>
              </a:rPr>
              <a:t>, </a:t>
            </a:r>
            <a:r>
              <a:rPr lang="pt-PT" sz="2500" dirty="0" err="1">
                <a:latin typeface="Arial Narrow" panose="020B0606020202030204" pitchFamily="34" charset="0"/>
              </a:rPr>
              <a:t>religion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others</a:t>
            </a:r>
            <a:r>
              <a:rPr lang="pt-PT" sz="2500" dirty="0">
                <a:latin typeface="Arial Narrow" panose="020B0606020202030204" pitchFamily="34" charset="0"/>
              </a:rPr>
              <a:t> as </a:t>
            </a:r>
            <a:r>
              <a:rPr lang="pt-PT" sz="2500" dirty="0" err="1">
                <a:latin typeface="Arial Narrow" panose="020B0606020202030204" pitchFamily="34" charset="0"/>
              </a:rPr>
              <a:t>forms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that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class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and</a:t>
            </a:r>
            <a:r>
              <a:rPr lang="pt-PT" sz="2500" dirty="0">
                <a:latin typeface="Arial Narrow" panose="020B0606020202030204" pitchFamily="34" charset="0"/>
              </a:rPr>
              <a:t> gender </a:t>
            </a:r>
            <a:r>
              <a:rPr lang="pt-PT" sz="2500" dirty="0" err="1">
                <a:latin typeface="Arial Narrow" panose="020B0606020202030204" pitchFamily="34" charset="0"/>
              </a:rPr>
              <a:t>inequality</a:t>
            </a:r>
            <a:r>
              <a:rPr lang="pt-PT" sz="2500" dirty="0">
                <a:latin typeface="Arial Narrow" panose="020B0606020202030204" pitchFamily="34" charset="0"/>
              </a:rPr>
              <a:t> </a:t>
            </a:r>
            <a:r>
              <a:rPr lang="pt-PT" sz="2500" dirty="0" err="1">
                <a:latin typeface="Arial Narrow" panose="020B0606020202030204" pitchFamily="34" charset="0"/>
              </a:rPr>
              <a:t>may</a:t>
            </a:r>
            <a:r>
              <a:rPr lang="pt-PT" sz="2500" dirty="0">
                <a:latin typeface="Arial Narrow" panose="020B0606020202030204" pitchFamily="34" charset="0"/>
              </a:rPr>
              <a:t> take in </a:t>
            </a:r>
            <a:r>
              <a:rPr lang="pt-PT" sz="2500" dirty="0" err="1">
                <a:latin typeface="Arial Narrow" panose="020B0606020202030204" pitchFamily="34" charset="0"/>
              </a:rPr>
              <a:t>specific</a:t>
            </a:r>
            <a:r>
              <a:rPr lang="pt-PT" sz="2500" dirty="0">
                <a:latin typeface="Arial Narrow" panose="020B0606020202030204" pitchFamily="34" charset="0"/>
              </a:rPr>
              <a:t> historial </a:t>
            </a:r>
            <a:r>
              <a:rPr lang="pt-PT" sz="2500" dirty="0" err="1">
                <a:latin typeface="Arial Narrow" panose="020B0606020202030204" pitchFamily="34" charset="0"/>
              </a:rPr>
              <a:t>contexts</a:t>
            </a:r>
            <a:r>
              <a:rPr lang="pt-PT" sz="2500" dirty="0">
                <a:latin typeface="Arial Narrow" panose="020B0606020202030204" pitchFamily="34" charset="0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endParaRPr lang="pt-PT" sz="25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endParaRPr lang="pt-PT" sz="2500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C00000"/>
              </a:buClr>
              <a:buSzPct val="110000"/>
            </a:pPr>
            <a:endParaRPr lang="pt-PT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0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n old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07D7-3ADC-4DFD-88EC-6A944937F8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3160" y="503280"/>
            <a:ext cx="8229240" cy="1142640"/>
          </a:xfrm>
        </p:spPr>
        <p:txBody>
          <a:bodyPr/>
          <a:lstStyle/>
          <a:p>
            <a:pPr lvl="0"/>
            <a:r>
              <a:rPr lang="en-US"/>
              <a:t>Inequality is an old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5400-12E1-4ECE-8003-9C1AB704D2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BA89C-33EB-4629-B0D6-2956E966B4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B4DC0BA3-98CF-4EAE-A222-678449EDA866}" type="slidenum">
              <a:t>5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E5A76-F93E-4336-A3CC-B37487B1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375200"/>
            <a:ext cx="9143640" cy="539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08424F-5F7E-4848-BD34-7CD095EDA74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9D2-407D-45CA-8D03-E425ECF43B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12358-C98A-46B3-BCE7-823666DCBE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3C4AE-A9EE-474E-AD57-EC33D527F7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2939F314-D5F9-4D0B-A6B0-2E77E8349295}" type="slidenum">
              <a:t>6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EB6B7-EBD1-4AA4-A9A8-A5F48EC2F5C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080" y="1179360"/>
            <a:ext cx="8118360" cy="586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F1038-0CAE-4507-A9EC-B42F2A0F56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36F2544-5BDC-487F-A344-B6C9452E63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3320" y="777600"/>
            <a:ext cx="8229240" cy="1142640"/>
          </a:xfrm>
        </p:spPr>
        <p:txBody>
          <a:bodyPr/>
          <a:lstStyle/>
          <a:p>
            <a:pPr lvl="0"/>
            <a:r>
              <a:rPr lang="en-US" sz="3200"/>
              <a:t>Ups and downs in the 20</a:t>
            </a:r>
            <a:r>
              <a:rPr lang="en-US" sz="3200" baseline="30000"/>
              <a:t>th</a:t>
            </a:r>
            <a:r>
              <a:rPr lang="en-US" sz="3200"/>
              <a:t> and 21</a:t>
            </a:r>
            <a:r>
              <a:rPr lang="en-US" sz="3200" baseline="30000"/>
              <a:t>st</a:t>
            </a:r>
            <a:r>
              <a:rPr lang="en-US" sz="3200"/>
              <a:t> centuries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E524-D65C-4C21-A426-91BA7B84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30208"/>
          </a:xfrm>
        </p:spPr>
        <p:txBody>
          <a:bodyPr/>
          <a:lstStyle/>
          <a:p>
            <a:r>
              <a:rPr lang="pt-PT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Labour </a:t>
            </a:r>
            <a:r>
              <a:rPr lang="pt-PT" sz="2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productivity</a:t>
            </a:r>
            <a:r>
              <a:rPr lang="pt-PT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vs</a:t>
            </a:r>
            <a:r>
              <a:rPr lang="pt-PT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labour</a:t>
            </a:r>
            <a:r>
              <a:rPr lang="pt-PT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pt-PT" sz="2800" dirty="0" err="1">
                <a:solidFill>
                  <a:srgbClr val="C00000"/>
                </a:solidFill>
                <a:latin typeface="Arial Narrow" panose="020B0606020202030204" pitchFamily="34" charset="0"/>
              </a:rPr>
              <a:t>compensation</a:t>
            </a:r>
            <a:endParaRPr lang="en-GB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When did things go wrong? | Gas station without pumps">
            <a:extLst>
              <a:ext uri="{FF2B5EF4-FFF2-40B4-BE49-F238E27FC236}">
                <a16:creationId xmlns:a16="http://schemas.microsoft.com/office/drawing/2014/main" id="{ADDFFE0F-054F-4E65-8DB5-4ACA209438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4888"/>
            <a:ext cx="8453438" cy="551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8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F0A4-2D76-4F6E-B1BE-F2D8297738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algn="l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167DF-B4C3-443B-A1C9-751FA29C72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6608C-0812-4D23-A43E-BFAE787EA1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4800" y="1188719"/>
            <a:ext cx="8845920" cy="53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98B8B-E29D-48F7-8CFE-FFE0FFEC729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60720" y="182880"/>
            <a:ext cx="2743199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E75C9-E5DE-4595-9FA5-7F1F8D00215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8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AFB889-7769-430D-87EC-E3AEDF6ED8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188360" y="960480"/>
            <a:ext cx="8229240" cy="1142640"/>
          </a:xfrm>
        </p:spPr>
        <p:txBody>
          <a:bodyPr/>
          <a:lstStyle/>
          <a:p>
            <a:pPr lvl="0"/>
            <a:r>
              <a:rPr lang="en-US" sz="2600"/>
              <a:t>The “elephant” of Branko Milosevic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A79F-2953-4227-B60D-4DF24F8CE1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algn="l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F025F-4CDD-424D-92E5-F3C849C12C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DF0D1-B99B-49DC-B511-6EE639BE2E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40" y="1005840"/>
            <a:ext cx="9143640" cy="580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0F5476-C638-43DE-9F2C-CC23A4F309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1003</Words>
  <Application>Microsoft Office PowerPoint</Application>
  <PresentationFormat>On-screen Show (4:3)</PresentationFormat>
  <Paragraphs>154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Narrow</vt:lpstr>
      <vt:lpstr>Arimo</vt:lpstr>
      <vt:lpstr>Calibri</vt:lpstr>
      <vt:lpstr>Calibri Light</vt:lpstr>
      <vt:lpstr>MinionPro-It</vt:lpstr>
      <vt:lpstr>MinionPro-Regular</vt:lpstr>
      <vt:lpstr>StarSymbol</vt:lpstr>
      <vt:lpstr>Tinos</vt:lpstr>
      <vt:lpstr>Wingdings</vt:lpstr>
      <vt:lpstr>Default</vt:lpstr>
      <vt:lpstr>Default 1</vt:lpstr>
      <vt:lpstr>Office Theme</vt:lpstr>
      <vt:lpstr>PowerPoint Presentation</vt:lpstr>
      <vt:lpstr>PowerPoint Presentation</vt:lpstr>
      <vt:lpstr>Inequality – debates </vt:lpstr>
      <vt:lpstr>Inequality – debates </vt:lpstr>
      <vt:lpstr>Inequality is an old story</vt:lpstr>
      <vt:lpstr>PowerPoint Presentation</vt:lpstr>
      <vt:lpstr>Labour productivity vs labour compensation</vt:lpstr>
      <vt:lpstr>PowerPoint Presentation</vt:lpstr>
      <vt:lpstr>PowerPoint Presentation</vt:lpstr>
      <vt:lpstr>PowerPoint Presentation</vt:lpstr>
      <vt:lpstr>PowerPoint Presentation</vt:lpstr>
      <vt:lpstr>Inequality in the US</vt:lpstr>
      <vt:lpstr>PowerPoint Presentation</vt:lpstr>
      <vt:lpstr>A future of inequality?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power increase inequality? The example of the tax system</vt:lpstr>
      <vt:lpstr>yes, there is a mark up by the 10% top firms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Carlos Castel-Branco</cp:lastModifiedBy>
  <cp:revision>56</cp:revision>
  <dcterms:modified xsi:type="dcterms:W3CDTF">2023-05-04T12:58:46Z</dcterms:modified>
</cp:coreProperties>
</file>